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01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6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4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4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17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7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8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88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6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1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CECE0-C223-0449-A1FD-940FA3D7B3C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62619-B6F4-CE4C-867B-3736F3D72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8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do we have government?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865258" cy="1752600"/>
          </a:xfrm>
        </p:spPr>
        <p:txBody>
          <a:bodyPr/>
          <a:lstStyle/>
          <a:p>
            <a:r>
              <a:rPr lang="en-US" dirty="0" smtClean="0"/>
              <a:t>An introduction to Social</a:t>
            </a:r>
          </a:p>
          <a:p>
            <a:r>
              <a:rPr lang="en-US" dirty="0" smtClean="0"/>
              <a:t> Contract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42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if the “contract” is broken?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143000"/>
            <a:ext cx="4941631" cy="5715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Locke said that </a:t>
            </a:r>
            <a:r>
              <a:rPr lang="en-US" sz="3200" dirty="0"/>
              <a:t>if government doesn’t protect these rights, it has broken its end of the </a:t>
            </a:r>
            <a:r>
              <a:rPr lang="en-US" sz="3200" dirty="0" smtClean="0"/>
              <a:t>contract</a:t>
            </a:r>
          </a:p>
          <a:p>
            <a:r>
              <a:rPr lang="en-US" sz="3200" dirty="0"/>
              <a:t>In such a case, we can break our end of the contract – Revolution!</a:t>
            </a:r>
          </a:p>
          <a:p>
            <a:pPr lvl="0"/>
            <a:r>
              <a:rPr lang="en-US" sz="3200" dirty="0" smtClean="0"/>
              <a:t>Major influence for Jefferson’s </a:t>
            </a:r>
            <a:r>
              <a:rPr lang="en-US" sz="3200" i="1" dirty="0" smtClean="0"/>
              <a:t>Declaration of Independence</a:t>
            </a:r>
            <a:endParaRPr lang="en-US" sz="3200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2870" r="-2870"/>
          <a:stretch>
            <a:fillRect/>
          </a:stretch>
        </p:blipFill>
        <p:spPr>
          <a:xfrm>
            <a:off x="5083580" y="1600200"/>
            <a:ext cx="3830693" cy="4292967"/>
          </a:xfrm>
        </p:spPr>
      </p:pic>
    </p:spTree>
    <p:extLst>
      <p:ext uri="{BB962C8B-B14F-4D97-AF65-F5344CB8AC3E}">
        <p14:creationId xmlns:p14="http://schemas.microsoft.com/office/powerpoint/2010/main" val="1302707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88"/>
            <a:ext cx="8229600" cy="1143000"/>
          </a:xfrm>
        </p:spPr>
        <p:txBody>
          <a:bodyPr/>
          <a:lstStyle/>
          <a:p>
            <a:r>
              <a:rPr lang="en-US" dirty="0" smtClean="0"/>
              <a:t>Jean-Jacques Rousseau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921" y="1349277"/>
            <a:ext cx="4966479" cy="53617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Switzerland, then France</a:t>
            </a:r>
          </a:p>
          <a:p>
            <a:r>
              <a:rPr lang="en-US" sz="3200" dirty="0" smtClean="0"/>
              <a:t>Also lived in England when he had to flee for his views on religious toleration</a:t>
            </a:r>
          </a:p>
          <a:p>
            <a:r>
              <a:rPr lang="en-US" sz="3200" dirty="0" smtClean="0"/>
              <a:t>1712-1778</a:t>
            </a:r>
          </a:p>
          <a:p>
            <a:r>
              <a:rPr lang="en-US" sz="3200" dirty="0" smtClean="0"/>
              <a:t>Believed a “state of nature” had actually existed, and that humans had lived in peace and freedom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2057" r="-12057"/>
          <a:stretch>
            <a:fillRect/>
          </a:stretch>
        </p:blipFill>
        <p:spPr>
          <a:xfrm>
            <a:off x="51054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003524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Rousseau’s “Social Contract”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5172793" cy="5070335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Thought gov’t’s had taken away this natural freedom:</a:t>
            </a:r>
          </a:p>
          <a:p>
            <a:pPr lvl="1"/>
            <a:r>
              <a:rPr lang="en-US" sz="3200" dirty="0" smtClean="0"/>
              <a:t>“Man is born free, but everywhere is in chains”</a:t>
            </a:r>
          </a:p>
          <a:p>
            <a:pPr lvl="0"/>
            <a:r>
              <a:rPr lang="en-US" sz="3600" dirty="0" smtClean="0"/>
              <a:t>The </a:t>
            </a:r>
            <a:r>
              <a:rPr lang="en-US" sz="3600" dirty="0"/>
              <a:t>only legitimate government is one where all people enter into the social contract together – we all agree to give up total freedom in exchange for living under a set of laws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21609" r="-21609"/>
          <a:stretch>
            <a:fillRect/>
          </a:stretch>
        </p:blipFill>
        <p:spPr>
          <a:xfrm>
            <a:off x="5105399" y="1600200"/>
            <a:ext cx="4524353" cy="5070335"/>
          </a:xfrm>
        </p:spPr>
      </p:pic>
    </p:spTree>
    <p:extLst>
      <p:ext uri="{BB962C8B-B14F-4D97-AF65-F5344CB8AC3E}">
        <p14:creationId xmlns:p14="http://schemas.microsoft.com/office/powerpoint/2010/main" val="292025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Rousseau’s gov’t be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459" y="1179530"/>
            <a:ext cx="4802709" cy="567847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Direct Democracy: </a:t>
            </a:r>
            <a:r>
              <a:rPr lang="en-US" sz="3200" dirty="0" smtClean="0"/>
              <a:t>The </a:t>
            </a:r>
            <a:r>
              <a:rPr lang="en-US" sz="3200" dirty="0"/>
              <a:t>government should follow the will of the majority of the </a:t>
            </a:r>
            <a:r>
              <a:rPr lang="en-US" sz="3200" dirty="0" smtClean="0"/>
              <a:t>people</a:t>
            </a:r>
            <a:endParaRPr lang="en-US" sz="3200" b="1" dirty="0"/>
          </a:p>
          <a:p>
            <a:pPr lvl="0"/>
            <a:r>
              <a:rPr lang="en-US" sz="3200" dirty="0"/>
              <a:t>If the government is not acting in the interest of the “common good,” it should not be obeyed </a:t>
            </a:r>
          </a:p>
          <a:p>
            <a:r>
              <a:rPr lang="en-US" sz="3200" dirty="0" smtClean="0"/>
              <a:t>Rousseau was a major influence behind the French Revolution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8235" r="8235"/>
          <a:stretch>
            <a:fillRect/>
          </a:stretch>
        </p:blipFill>
        <p:spPr>
          <a:xfrm>
            <a:off x="5165104" y="2009531"/>
            <a:ext cx="3673346" cy="4116632"/>
          </a:xfrm>
        </p:spPr>
      </p:pic>
    </p:spTree>
    <p:extLst>
      <p:ext uri="{BB962C8B-B14F-4D97-AF65-F5344CB8AC3E}">
        <p14:creationId xmlns:p14="http://schemas.microsoft.com/office/powerpoint/2010/main" val="1007570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of the Social Contract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three versions of the contract call for us to give up </a:t>
            </a:r>
            <a:r>
              <a:rPr lang="en-US" i="1" dirty="0" smtClean="0"/>
              <a:t>some</a:t>
            </a:r>
            <a:r>
              <a:rPr lang="en-US" dirty="0" smtClean="0"/>
              <a:t> amount of liberty in exchange for </a:t>
            </a:r>
            <a:r>
              <a:rPr lang="en-US" i="1" dirty="0" smtClean="0"/>
              <a:t>some</a:t>
            </a:r>
            <a:r>
              <a:rPr lang="en-US" dirty="0" smtClean="0"/>
              <a:t> amount of protection.</a:t>
            </a:r>
          </a:p>
          <a:p>
            <a:r>
              <a:rPr lang="en-US" dirty="0" smtClean="0"/>
              <a:t>How much of your liberty are you willing to give up in exchange for safety?</a:t>
            </a:r>
          </a:p>
          <a:p>
            <a:r>
              <a:rPr lang="en-US" dirty="0" smtClean="0"/>
              <a:t>Benjamin Franklin:  </a:t>
            </a:r>
            <a:r>
              <a:rPr lang="en-US" i="1" dirty="0" smtClean="0"/>
              <a:t>“He who would sacrifice liberty for the sake of safety deserves neither.”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0942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life be life with no government?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Take </a:t>
            </a:r>
            <a:r>
              <a:rPr lang="en-US" b="1" u="sng" dirty="0" smtClean="0"/>
              <a:t>3 minutes</a:t>
            </a:r>
            <a:r>
              <a:rPr lang="en-US" dirty="0" smtClean="0"/>
              <a:t> to draw a sketch of how you envision a society with no government.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Would it be…</a:t>
            </a:r>
          </a:p>
          <a:p>
            <a:pPr marL="457200" lvl="1" indent="0">
              <a:buNone/>
            </a:pPr>
            <a:r>
              <a:rPr lang="en-US" dirty="0" smtClean="0"/>
              <a:t>	Peaceful?			Free?</a:t>
            </a:r>
          </a:p>
          <a:p>
            <a:pPr marL="457200" lvl="1" indent="0">
              <a:buNone/>
            </a:pPr>
            <a:r>
              <a:rPr lang="en-US" dirty="0" smtClean="0"/>
              <a:t>	Violent?				Restrictive?</a:t>
            </a:r>
          </a:p>
          <a:p>
            <a:pPr marL="457200" lvl="1" indent="0">
              <a:buNone/>
            </a:pPr>
            <a:r>
              <a:rPr lang="en-US" dirty="0" smtClean="0"/>
              <a:t>	Orderly?				Happy?</a:t>
            </a:r>
          </a:p>
          <a:p>
            <a:pPr marL="457200" lvl="1" indent="0">
              <a:buNone/>
            </a:pPr>
            <a:r>
              <a:rPr lang="en-US" dirty="0" smtClean="0"/>
              <a:t>	Chaotic?				Depressed?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74638"/>
            <a:ext cx="8599714" cy="11430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Human nature and the “state of nature”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05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Your version of life without government says a lot about your take on human nature.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Without the rules and structure of government, we would revert to our “natural state.”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Are humans naturally good or naturally bad?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does any of this have to do with the Enlightenment?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91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the Philosophes have to say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Enlightenment thinkers generally agreed that humans possessed </a:t>
            </a:r>
            <a:r>
              <a:rPr lang="en-US" b="1" u="sng" dirty="0" smtClean="0"/>
              <a:t>natural rights</a:t>
            </a:r>
            <a:r>
              <a:rPr lang="en-US" dirty="0" smtClean="0"/>
              <a:t> – that is, all people were born with a certain set of </a:t>
            </a:r>
            <a:r>
              <a:rPr lang="en-US" b="1" u="sng" dirty="0" smtClean="0"/>
              <a:t>liberties</a:t>
            </a:r>
            <a:r>
              <a:rPr lang="en-US" dirty="0" smtClean="0"/>
              <a:t> that should not be denied.</a:t>
            </a:r>
          </a:p>
          <a:p>
            <a:r>
              <a:rPr lang="en-US" dirty="0" smtClean="0"/>
              <a:t>They also believed that strong, structured governments were necessary.</a:t>
            </a:r>
          </a:p>
          <a:p>
            <a:r>
              <a:rPr lang="en-US" dirty="0" smtClean="0"/>
              <a:t>But don’t governments naturally </a:t>
            </a:r>
            <a:r>
              <a:rPr lang="en-US" i="1" dirty="0" smtClean="0"/>
              <a:t>restrict</a:t>
            </a:r>
            <a:r>
              <a:rPr lang="en-US" dirty="0" smtClean="0"/>
              <a:t> our freedom?  </a:t>
            </a:r>
            <a:r>
              <a:rPr lang="en-US" dirty="0" smtClean="0">
                <a:sym typeface="Wingdings"/>
              </a:rPr>
              <a:t> CONTRADICTION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772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Government </a:t>
            </a:r>
            <a:r>
              <a:rPr lang="en-US" dirty="0" smtClean="0"/>
              <a:t>= Liberty…Contradiction?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72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Not necessarily.  During the Enlightenment</a:t>
            </a:r>
            <a:r>
              <a:rPr lang="en-US" dirty="0" smtClean="0"/>
              <a:t>, political philosophers </a:t>
            </a:r>
            <a:r>
              <a:rPr lang="en-US" dirty="0"/>
              <a:t>developed the theory of the </a:t>
            </a:r>
            <a:r>
              <a:rPr lang="en-US" b="1" u="sng" dirty="0"/>
              <a:t>Social Contract</a:t>
            </a:r>
            <a:r>
              <a:rPr lang="en-US" dirty="0"/>
              <a:t>: 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 </a:t>
            </a:r>
            <a:r>
              <a:rPr lang="en-US" dirty="0"/>
              <a:t>enter into an </a:t>
            </a:r>
            <a:r>
              <a:rPr lang="en-US" u="sng" dirty="0"/>
              <a:t>unspoken arrangement in human society, where we agree to give up complete freedom in exchange for having a government that can protect our natural rights</a:t>
            </a:r>
            <a:r>
              <a:rPr lang="en-US" u="sng" dirty="0" smtClean="0"/>
              <a:t>.</a:t>
            </a:r>
          </a:p>
          <a:p>
            <a:r>
              <a:rPr lang="en-US" dirty="0" smtClean="0"/>
              <a:t>But what type of government can do this best?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352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88"/>
            <a:ext cx="8229600" cy="1143000"/>
          </a:xfrm>
        </p:spPr>
        <p:txBody>
          <a:bodyPr/>
          <a:lstStyle/>
          <a:p>
            <a:r>
              <a:rPr lang="en-US" dirty="0" smtClean="0"/>
              <a:t>Thomas Hobbes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98459" y="1329435"/>
            <a:ext cx="4449741" cy="552856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England</a:t>
            </a:r>
          </a:p>
          <a:p>
            <a:r>
              <a:rPr lang="en-US" sz="3200" dirty="0" smtClean="0"/>
              <a:t>1588-1679</a:t>
            </a:r>
          </a:p>
          <a:p>
            <a:r>
              <a:rPr lang="en-US" sz="3200" dirty="0" smtClean="0"/>
              <a:t>Wrote his book </a:t>
            </a:r>
            <a:r>
              <a:rPr lang="en-US" sz="3200" i="1" dirty="0" smtClean="0"/>
              <a:t>Leviathan </a:t>
            </a:r>
            <a:r>
              <a:rPr lang="en-US" sz="3200" dirty="0" smtClean="0"/>
              <a:t>during the English Civil War</a:t>
            </a:r>
          </a:p>
          <a:p>
            <a:r>
              <a:rPr lang="en-US" sz="3200" dirty="0" smtClean="0"/>
              <a:t>First to describe “social contract theory”</a:t>
            </a:r>
          </a:p>
          <a:p>
            <a:r>
              <a:rPr lang="en-US" sz="3200" dirty="0" smtClean="0"/>
              <a:t>Gov’t should be based on reason, not the “divine right”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2950" r="29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022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Hobbes’ view of the “social contract”?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8546" r="-18546"/>
          <a:stretch>
            <a:fillRect/>
          </a:stretch>
        </p:blipFill>
        <p:spPr>
          <a:xfrm>
            <a:off x="0" y="16002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1679" y="1600200"/>
            <a:ext cx="5085121" cy="49971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Described life without government (the “state of nature”) as “nasty, brutish, and short.”</a:t>
            </a:r>
          </a:p>
          <a:p>
            <a:pPr lvl="1"/>
            <a:r>
              <a:rPr lang="en-US" dirty="0" smtClean="0"/>
              <a:t>Without strong gov’t, we would all kill each other and take each others’ property</a:t>
            </a:r>
          </a:p>
          <a:p>
            <a:pPr lvl="0"/>
            <a:r>
              <a:rPr lang="en-US" dirty="0"/>
              <a:t>In order to </a:t>
            </a:r>
            <a:r>
              <a:rPr lang="en-US" b="1" dirty="0"/>
              <a:t>protect</a:t>
            </a:r>
            <a:r>
              <a:rPr lang="en-US" dirty="0"/>
              <a:t> </a:t>
            </a:r>
            <a:r>
              <a:rPr lang="en-US" b="1" dirty="0"/>
              <a:t>our natural rights</a:t>
            </a:r>
            <a:r>
              <a:rPr lang="en-US" dirty="0"/>
              <a:t>, Hobbes said we agree to be ruled by an </a:t>
            </a:r>
            <a:r>
              <a:rPr lang="en-US" b="1" dirty="0"/>
              <a:t>absolute ruler </a:t>
            </a:r>
            <a:r>
              <a:rPr lang="en-US" dirty="0"/>
              <a:t>(a “Leviathan”) who can keep us all in line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John Locke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693" y="1309593"/>
            <a:ext cx="4818806" cy="554840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England</a:t>
            </a:r>
          </a:p>
          <a:p>
            <a:r>
              <a:rPr lang="en-US" sz="3200" dirty="0" smtClean="0"/>
              <a:t>1632-</a:t>
            </a:r>
            <a:r>
              <a:rPr lang="en-US" sz="3200" dirty="0" smtClean="0"/>
              <a:t>1704</a:t>
            </a:r>
          </a:p>
          <a:p>
            <a:r>
              <a:rPr lang="en-US" sz="3200" dirty="0" smtClean="0"/>
              <a:t>Wrote </a:t>
            </a:r>
            <a:r>
              <a:rPr lang="en-US" sz="3200" i="1" dirty="0" smtClean="0"/>
              <a:t>Two Treatises of Government</a:t>
            </a:r>
            <a:endParaRPr lang="en-US" sz="3200" i="1" dirty="0" smtClean="0"/>
          </a:p>
          <a:p>
            <a:r>
              <a:rPr lang="en-US" sz="3200" dirty="0" smtClean="0"/>
              <a:t>Defined the natural rights that we expect gov’t to protect as “life, liberty, and property”</a:t>
            </a:r>
          </a:p>
          <a:p>
            <a:pPr lvl="1"/>
            <a:r>
              <a:rPr lang="en-US" sz="2800" dirty="0" smtClean="0"/>
              <a:t>Locke was a well-off property owner in England </a:t>
            </a:r>
            <a:r>
              <a:rPr lang="en-US" sz="2800" dirty="0" smtClean="0">
                <a:sym typeface="Wingdings"/>
              </a:rPr>
              <a:t> self-interest?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6594" b="6594"/>
          <a:stretch>
            <a:fillRect/>
          </a:stretch>
        </p:blipFill>
        <p:spPr>
          <a:xfrm>
            <a:off x="4951499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403812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Locke’s view of the “social contract”?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8485" r="-18485"/>
          <a:stretch>
            <a:fillRect/>
          </a:stretch>
        </p:blipFill>
        <p:spPr>
          <a:xfrm>
            <a:off x="-187311" y="16002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3161" y="1600200"/>
            <a:ext cx="5557341" cy="5257800"/>
          </a:xfrm>
        </p:spPr>
        <p:txBody>
          <a:bodyPr/>
          <a:lstStyle/>
          <a:p>
            <a:r>
              <a:rPr lang="en-US" sz="3200" dirty="0" smtClean="0"/>
              <a:t>More optimistic about human nature than Hobbes</a:t>
            </a:r>
          </a:p>
          <a:p>
            <a:r>
              <a:rPr lang="en-US" sz="3200" dirty="0" smtClean="0"/>
              <a:t>Didn’t think an absolute ruler was necessary in order to guarantee the protection of our rights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/>
              <a:t>He favored being governed by </a:t>
            </a:r>
            <a:r>
              <a:rPr lang="en-US" sz="3200" b="1" dirty="0"/>
              <a:t>Parliament</a:t>
            </a:r>
            <a:r>
              <a:rPr lang="en-US" sz="3200" dirty="0"/>
              <a:t>, a group of elected leaders representing the upper class in England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20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7956</TotalTime>
  <Words>715</Words>
  <Application>Microsoft Macintosh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Why do we have government?</vt:lpstr>
      <vt:lpstr>What would life be life with no government?</vt:lpstr>
      <vt:lpstr>Human nature and the “state of nature”</vt:lpstr>
      <vt:lpstr>What did the Philosophes have to say about this?</vt:lpstr>
      <vt:lpstr>Government = Liberty…Contradiction?</vt:lpstr>
      <vt:lpstr>Thomas Hobbes</vt:lpstr>
      <vt:lpstr>What was Hobbes’ view of the “social contract”?</vt:lpstr>
      <vt:lpstr>John Locke</vt:lpstr>
      <vt:lpstr>What was Locke’s view of the “social contract”?</vt:lpstr>
      <vt:lpstr>What if the “contract” is broken?</vt:lpstr>
      <vt:lpstr>Jean-Jacques Rousseau</vt:lpstr>
      <vt:lpstr>Rousseau’s “Social Contract”</vt:lpstr>
      <vt:lpstr>What would Rousseau’s gov’t be like?</vt:lpstr>
      <vt:lpstr>Implications of the Social Contract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we have government?</dc:title>
  <dc:creator>Dominic Lambek</dc:creator>
  <cp:lastModifiedBy>Dom Lambek</cp:lastModifiedBy>
  <cp:revision>18</cp:revision>
  <dcterms:created xsi:type="dcterms:W3CDTF">2013-09-26T00:27:42Z</dcterms:created>
  <dcterms:modified xsi:type="dcterms:W3CDTF">2017-09-28T12:46:42Z</dcterms:modified>
</cp:coreProperties>
</file>